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0" r:id="rId7"/>
    <p:sldId id="264"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14227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4100687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170757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342398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271818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189323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236738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120783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101129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3892810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98FED7-0FB8-45ED-BD4E-3780068373D5}" type="datetimeFigureOut">
              <a:rPr lang="es-MX" smtClean="0"/>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B3E98C-25E1-43C8-BC69-4CA9132894CB}" type="slidenum">
              <a:rPr lang="es-MX" smtClean="0"/>
              <a:t>‹Nº›</a:t>
            </a:fld>
            <a:endParaRPr lang="es-MX"/>
          </a:p>
        </p:txBody>
      </p:sp>
    </p:spTree>
    <p:extLst>
      <p:ext uri="{BB962C8B-B14F-4D97-AF65-F5344CB8AC3E}">
        <p14:creationId xmlns:p14="http://schemas.microsoft.com/office/powerpoint/2010/main" val="239015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8FED7-0FB8-45ED-BD4E-3780068373D5}" type="datetimeFigureOut">
              <a:rPr lang="es-MX" smtClean="0"/>
              <a:t>22/08/2013</a:t>
            </a:fld>
            <a:endParaRPr lang="es-MX"/>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3E98C-25E1-43C8-BC69-4CA9132894CB}" type="slidenum">
              <a:rPr lang="es-MX" smtClean="0"/>
              <a:t>‹Nº›</a:t>
            </a:fld>
            <a:endParaRPr lang="es-MX"/>
          </a:p>
        </p:txBody>
      </p:sp>
    </p:spTree>
    <p:extLst>
      <p:ext uri="{BB962C8B-B14F-4D97-AF65-F5344CB8AC3E}">
        <p14:creationId xmlns:p14="http://schemas.microsoft.com/office/powerpoint/2010/main" val="156551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inapesca.gob.mx/portal/sala-de-prensa/boletines/266-departamento-de-profesionalizacio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858000"/>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117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9"/>
            <a:ext cx="2703260" cy="130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44538" y="782706"/>
            <a:ext cx="9039380" cy="6786473"/>
          </a:xfrm>
          <a:prstGeom prst="rect">
            <a:avLst/>
          </a:prstGeom>
          <a:noFill/>
        </p:spPr>
        <p:txBody>
          <a:bodyPr wrap="square" rtlCol="0">
            <a:spAutoFit/>
          </a:bodyPr>
          <a:lstStyle/>
          <a:p>
            <a:pPr algn="just">
              <a:lnSpc>
                <a:spcPct val="150000"/>
              </a:lnSpc>
            </a:pPr>
            <a:endParaRPr lang="es-MX" b="1" dirty="0" smtClean="0">
              <a:solidFill>
                <a:schemeClr val="tx2"/>
              </a:solidFill>
            </a:endParaRPr>
          </a:p>
          <a:p>
            <a:pPr algn="just">
              <a:lnSpc>
                <a:spcPct val="150000"/>
              </a:lnSpc>
            </a:pPr>
            <a:r>
              <a:rPr lang="es-MX" b="1" dirty="0" smtClean="0">
                <a:solidFill>
                  <a:schemeClr val="tx2"/>
                </a:solidFill>
                <a:effectLst>
                  <a:outerShdw blurRad="38100" dist="38100" dir="2700000" algn="tl">
                    <a:srgbClr val="000000">
                      <a:alpha val="43137"/>
                    </a:srgbClr>
                  </a:outerShdw>
                </a:effectLst>
              </a:rPr>
              <a:t>El Instituto Nacional de Pesca</a:t>
            </a:r>
            <a:r>
              <a:rPr lang="es-MX" b="1" dirty="0" smtClean="0">
                <a:solidFill>
                  <a:schemeClr val="tx2"/>
                </a:solidFill>
              </a:rPr>
              <a:t>, en seguimiento al Programa de Acciones de Mejora, </a:t>
            </a:r>
            <a:r>
              <a:rPr lang="es-MX" b="1" dirty="0" smtClean="0">
                <a:solidFill>
                  <a:schemeClr val="tx2"/>
                </a:solidFill>
              </a:rPr>
              <a:t>derivado de </a:t>
            </a:r>
            <a:r>
              <a:rPr lang="es-MX" b="1" dirty="0" smtClean="0">
                <a:solidFill>
                  <a:schemeClr val="tx2"/>
                </a:solidFill>
              </a:rPr>
              <a:t>la Encuesta de Clima y Cultura Organizacional 2012, </a:t>
            </a:r>
            <a:r>
              <a:rPr lang="es-MX" b="1" dirty="0" smtClean="0">
                <a:solidFill>
                  <a:schemeClr val="tx2"/>
                </a:solidFill>
              </a:rPr>
              <a:t>ha </a:t>
            </a:r>
            <a:r>
              <a:rPr lang="es-MX" b="1" dirty="0" smtClean="0">
                <a:solidFill>
                  <a:schemeClr val="tx2"/>
                </a:solidFill>
              </a:rPr>
              <a:t>llevado a cabo diversas acciones que permitan el desarrollo humano y profesional de los servidores públicos que lo integran, en beneficio de la sociedad.</a:t>
            </a:r>
          </a:p>
          <a:p>
            <a:pPr algn="just">
              <a:lnSpc>
                <a:spcPct val="150000"/>
              </a:lnSpc>
            </a:pPr>
            <a:endParaRPr lang="es-MX" b="1" dirty="0">
              <a:solidFill>
                <a:schemeClr val="tx2"/>
              </a:solidFill>
            </a:endParaRPr>
          </a:p>
          <a:p>
            <a:pPr algn="just">
              <a:lnSpc>
                <a:spcPct val="150000"/>
              </a:lnSpc>
            </a:pPr>
            <a:r>
              <a:rPr lang="es-MX" b="1" dirty="0" smtClean="0">
                <a:solidFill>
                  <a:schemeClr val="tx2"/>
                </a:solidFill>
              </a:rPr>
              <a:t>Las acciones que se han realizado son:</a:t>
            </a:r>
          </a:p>
          <a:p>
            <a:pPr algn="just">
              <a:lnSpc>
                <a:spcPct val="150000"/>
              </a:lnSpc>
            </a:pPr>
            <a:endParaRPr lang="es-MX" b="1" dirty="0">
              <a:solidFill>
                <a:schemeClr val="tx2"/>
              </a:solidFill>
            </a:endParaRPr>
          </a:p>
          <a:p>
            <a:pPr marL="285750" indent="-285750" algn="just">
              <a:lnSpc>
                <a:spcPct val="150000"/>
              </a:lnSpc>
              <a:buFont typeface="Wingdings" pitchFamily="2" charset="2"/>
              <a:buChar char="v"/>
            </a:pPr>
            <a:r>
              <a:rPr lang="es-MX" b="1" u="sng" dirty="0" smtClean="0">
                <a:solidFill>
                  <a:schemeClr val="tx2"/>
                </a:solidFill>
                <a:effectLst>
                  <a:outerShdw blurRad="38100" dist="38100" dir="2700000" algn="tl">
                    <a:srgbClr val="000000">
                      <a:alpha val="43137"/>
                    </a:srgbClr>
                  </a:outerShdw>
                </a:effectLst>
              </a:rPr>
              <a:t>Capacitación</a:t>
            </a:r>
            <a:endParaRPr lang="es-MX" b="1" u="sng" dirty="0">
              <a:solidFill>
                <a:schemeClr val="tx2"/>
              </a:solidFill>
              <a:effectLst>
                <a:outerShdw blurRad="38100" dist="38100" dir="2700000" algn="tl">
                  <a:srgbClr val="000000">
                    <a:alpha val="43137"/>
                  </a:srgbClr>
                </a:outerShdw>
              </a:effectLst>
            </a:endParaRPr>
          </a:p>
          <a:p>
            <a:pPr algn="just">
              <a:lnSpc>
                <a:spcPct val="150000"/>
              </a:lnSpc>
            </a:pPr>
            <a:r>
              <a:rPr lang="es-MX" dirty="0">
                <a:solidFill>
                  <a:schemeClr val="tx2"/>
                </a:solidFill>
              </a:rPr>
              <a:t>Durante el </a:t>
            </a:r>
            <a:r>
              <a:rPr lang="es-MX" sz="2000" b="1" dirty="0">
                <a:solidFill>
                  <a:schemeClr val="tx2"/>
                </a:solidFill>
                <a:effectLst>
                  <a:outerShdw blurRad="38100" dist="38100" dir="2700000" algn="tl">
                    <a:srgbClr val="000000">
                      <a:alpha val="43137"/>
                    </a:srgbClr>
                  </a:outerShdw>
                </a:effectLst>
              </a:rPr>
              <a:t>primer trimestre </a:t>
            </a:r>
            <a:r>
              <a:rPr lang="es-MX" dirty="0">
                <a:solidFill>
                  <a:schemeClr val="tx2"/>
                </a:solidFill>
              </a:rPr>
              <a:t>de este año, se llevó a cabo la aplicación de la encuesta sobre Detección de Necesidades de Capacitación (</a:t>
            </a:r>
            <a:r>
              <a:rPr lang="es-MX" dirty="0" err="1">
                <a:solidFill>
                  <a:schemeClr val="tx2"/>
                </a:solidFill>
              </a:rPr>
              <a:t>DNC</a:t>
            </a:r>
            <a:r>
              <a:rPr lang="es-MX" dirty="0">
                <a:solidFill>
                  <a:schemeClr val="tx2"/>
                </a:solidFill>
              </a:rPr>
              <a:t>), </a:t>
            </a:r>
            <a:r>
              <a:rPr lang="es-MX" dirty="0" smtClean="0">
                <a:solidFill>
                  <a:schemeClr val="tx2"/>
                </a:solidFill>
              </a:rPr>
              <a:t>la cual permitió </a:t>
            </a:r>
            <a:r>
              <a:rPr lang="es-MX" dirty="0">
                <a:solidFill>
                  <a:schemeClr val="tx2"/>
                </a:solidFill>
              </a:rPr>
              <a:t>integrar el Programa Anual de Capacitación 2013, </a:t>
            </a:r>
            <a:r>
              <a:rPr lang="es-MX" dirty="0" smtClean="0">
                <a:solidFill>
                  <a:schemeClr val="tx2"/>
                </a:solidFill>
              </a:rPr>
              <a:t>a </a:t>
            </a:r>
            <a:r>
              <a:rPr lang="es-MX" dirty="0">
                <a:solidFill>
                  <a:schemeClr val="tx2"/>
                </a:solidFill>
              </a:rPr>
              <a:t>efecto de realizar las acciones necesarias para el desarrollo y fortalecimiento de habilidades </a:t>
            </a:r>
            <a:r>
              <a:rPr lang="es-MX" dirty="0" smtClean="0">
                <a:solidFill>
                  <a:schemeClr val="tx2"/>
                </a:solidFill>
              </a:rPr>
              <a:t>para </a:t>
            </a:r>
            <a:r>
              <a:rPr lang="es-MX" dirty="0">
                <a:solidFill>
                  <a:schemeClr val="tx2"/>
                </a:solidFill>
              </a:rPr>
              <a:t>la mejora del desempeño de los servidores públicos, así como el logro de metas institucionales</a:t>
            </a:r>
            <a:r>
              <a:rPr lang="es-MX" dirty="0" smtClean="0">
                <a:solidFill>
                  <a:schemeClr val="tx2"/>
                </a:solidFill>
              </a:rPr>
              <a:t>.</a:t>
            </a:r>
          </a:p>
          <a:p>
            <a:pPr algn="just">
              <a:lnSpc>
                <a:spcPct val="150000"/>
              </a:lnSpc>
            </a:pPr>
            <a:endParaRPr lang="es-MX" dirty="0" smtClean="0">
              <a:solidFill>
                <a:schemeClr val="tx2"/>
              </a:solidFill>
            </a:endParaRPr>
          </a:p>
          <a:p>
            <a:pPr algn="just">
              <a:lnSpc>
                <a:spcPct val="150000"/>
              </a:lnSpc>
            </a:pPr>
            <a:endParaRPr lang="es-MX" dirty="0">
              <a:solidFill>
                <a:schemeClr val="tx2"/>
              </a:solidFill>
            </a:endParaRPr>
          </a:p>
        </p:txBody>
      </p:sp>
    </p:spTree>
    <p:extLst>
      <p:ext uri="{BB962C8B-B14F-4D97-AF65-F5344CB8AC3E}">
        <p14:creationId xmlns:p14="http://schemas.microsoft.com/office/powerpoint/2010/main" val="3307338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567" y="-27384"/>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119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8"/>
            <a:ext cx="2703260" cy="130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 y="944724"/>
            <a:ext cx="9039380" cy="553998"/>
          </a:xfrm>
          <a:prstGeom prst="rect">
            <a:avLst/>
          </a:prstGeom>
          <a:noFill/>
        </p:spPr>
        <p:txBody>
          <a:bodyPr wrap="square" rtlCol="0">
            <a:spAutoFit/>
          </a:bodyPr>
          <a:lstStyle/>
          <a:p>
            <a:pPr algn="just">
              <a:lnSpc>
                <a:spcPct val="150000"/>
              </a:lnSpc>
            </a:pPr>
            <a:r>
              <a:rPr lang="es-MX" dirty="0">
                <a:solidFill>
                  <a:schemeClr val="tx2"/>
                </a:solidFill>
              </a:rPr>
              <a:t>En el </a:t>
            </a:r>
            <a:r>
              <a:rPr lang="es-MX" sz="2000" b="1" dirty="0">
                <a:solidFill>
                  <a:schemeClr val="tx2"/>
                </a:solidFill>
                <a:effectLst>
                  <a:outerShdw blurRad="38100" dist="38100" dir="2700000" algn="tl">
                    <a:srgbClr val="000000">
                      <a:alpha val="43137"/>
                    </a:srgbClr>
                  </a:outerShdw>
                </a:effectLst>
              </a:rPr>
              <a:t>segundo</a:t>
            </a:r>
            <a:r>
              <a:rPr lang="es-MX" dirty="0">
                <a:solidFill>
                  <a:schemeClr val="tx2"/>
                </a:solidFill>
              </a:rPr>
              <a:t> y parte del </a:t>
            </a:r>
            <a:r>
              <a:rPr lang="es-MX" sz="2000" b="1" dirty="0">
                <a:solidFill>
                  <a:schemeClr val="tx2"/>
                </a:solidFill>
                <a:effectLst>
                  <a:outerShdw blurRad="38100" dist="38100" dir="2700000" algn="tl">
                    <a:srgbClr val="000000">
                      <a:alpha val="43137"/>
                    </a:srgbClr>
                  </a:outerShdw>
                </a:effectLst>
              </a:rPr>
              <a:t>tercer trimestre </a:t>
            </a:r>
            <a:r>
              <a:rPr lang="es-MX" dirty="0">
                <a:solidFill>
                  <a:schemeClr val="tx2"/>
                </a:solidFill>
              </a:rPr>
              <a:t>se han llevado a cabo los siguientes cursos:</a:t>
            </a:r>
          </a:p>
        </p:txBody>
      </p:sp>
      <p:graphicFrame>
        <p:nvGraphicFramePr>
          <p:cNvPr id="5" name="4 Tabla"/>
          <p:cNvGraphicFramePr>
            <a:graphicFrameLocks noGrp="1"/>
          </p:cNvGraphicFramePr>
          <p:nvPr>
            <p:extLst>
              <p:ext uri="{D42A27DB-BD31-4B8C-83A1-F6EECF244321}">
                <p14:modId xmlns:p14="http://schemas.microsoft.com/office/powerpoint/2010/main" val="1262030681"/>
              </p:ext>
            </p:extLst>
          </p:nvPr>
        </p:nvGraphicFramePr>
        <p:xfrm>
          <a:off x="251520" y="2055162"/>
          <a:ext cx="8640960" cy="4038134"/>
        </p:xfrm>
        <a:graphic>
          <a:graphicData uri="http://schemas.openxmlformats.org/drawingml/2006/table">
            <a:tbl>
              <a:tblPr firstRow="1" firstCol="1" bandRow="1">
                <a:tableStyleId>{5C22544A-7EE6-4342-B048-85BDC9FD1C3A}</a:tableStyleId>
              </a:tblPr>
              <a:tblGrid>
                <a:gridCol w="2005287"/>
                <a:gridCol w="1263938"/>
                <a:gridCol w="923647"/>
                <a:gridCol w="4448088"/>
              </a:tblGrid>
              <a:tr h="212897">
                <a:tc>
                  <a:txBody>
                    <a:bodyPr/>
                    <a:lstStyle/>
                    <a:p>
                      <a:pPr algn="ctr">
                        <a:lnSpc>
                          <a:spcPct val="115000"/>
                        </a:lnSpc>
                        <a:spcAft>
                          <a:spcPts val="0"/>
                        </a:spcAft>
                      </a:pPr>
                      <a:r>
                        <a:rPr lang="es-MX" sz="900" dirty="0">
                          <a:effectLst/>
                        </a:rPr>
                        <a:t>CURSO</a:t>
                      </a:r>
                      <a:endParaRPr lang="es-MX" sz="900" dirty="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900">
                          <a:effectLst/>
                        </a:rPr>
                        <a:t>FECHA CURSO</a:t>
                      </a:r>
                      <a:endParaRPr lang="es-MX" sz="9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900" dirty="0">
                          <a:effectLst/>
                        </a:rPr>
                        <a:t>SEDE</a:t>
                      </a:r>
                      <a:endParaRPr lang="es-MX" sz="900" dirty="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900" dirty="0">
                          <a:effectLst/>
                        </a:rPr>
                        <a:t>OBJETIVO</a:t>
                      </a:r>
                      <a:endParaRPr lang="es-MX" sz="900" dirty="0">
                        <a:effectLst/>
                        <a:latin typeface="Calibri"/>
                        <a:ea typeface="Calibri"/>
                        <a:cs typeface="Times New Roman"/>
                      </a:endParaRPr>
                    </a:p>
                  </a:txBody>
                  <a:tcPr marL="62503" marR="62503" marT="0" marB="0" anchor="ctr"/>
                </a:tc>
              </a:tr>
              <a:tr h="444111">
                <a:tc>
                  <a:txBody>
                    <a:bodyPr/>
                    <a:lstStyle/>
                    <a:p>
                      <a:pPr algn="ctr">
                        <a:lnSpc>
                          <a:spcPct val="115000"/>
                        </a:lnSpc>
                        <a:spcAft>
                          <a:spcPts val="0"/>
                        </a:spcAft>
                      </a:pPr>
                      <a:r>
                        <a:rPr lang="es-MX" sz="800" dirty="0">
                          <a:effectLst/>
                        </a:rPr>
                        <a:t>Excel Básico</a:t>
                      </a:r>
                      <a:endParaRPr lang="es-MX" sz="800" dirty="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Del 3 al 6 de junio</a:t>
                      </a:r>
                      <a:endParaRPr lang="es-MX" sz="800" dirty="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Mazatlán</a:t>
                      </a:r>
                      <a:endParaRPr lang="es-MX" sz="800" dirty="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Conocer las principales características y usos de la hoja electrónica, para iniciarse en su uso y beneficiarse de sus características, así como mejorar su productividad en la gestión de datos, análisis y presentación de la información.</a:t>
                      </a:r>
                      <a:endParaRPr lang="es-MX" sz="800" dirty="0">
                        <a:solidFill>
                          <a:schemeClr val="tx2">
                            <a:lumMod val="50000"/>
                          </a:schemeClr>
                        </a:solidFill>
                        <a:effectLst/>
                        <a:latin typeface="Calibri"/>
                        <a:ea typeface="Calibri"/>
                        <a:cs typeface="Times New Roman"/>
                      </a:endParaRPr>
                    </a:p>
                  </a:txBody>
                  <a:tcPr marL="62503" marR="62503" marT="0" marB="0" anchor="ctr"/>
                </a:tc>
              </a:tr>
              <a:tr h="436710">
                <a:tc>
                  <a:txBody>
                    <a:bodyPr/>
                    <a:lstStyle/>
                    <a:p>
                      <a:pPr algn="ctr">
                        <a:lnSpc>
                          <a:spcPct val="115000"/>
                        </a:lnSpc>
                        <a:spcAft>
                          <a:spcPts val="0"/>
                        </a:spcAft>
                      </a:pPr>
                      <a:r>
                        <a:rPr lang="es-MX" sz="800">
                          <a:effectLst/>
                        </a:rPr>
                        <a:t>La Actitud y el Trabajo en Equipo/ Eficiencia Personal y Laboral</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Del 5 al 7 de junio</a:t>
                      </a:r>
                      <a:endParaRPr lang="es-MX" sz="800" dirty="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D.F.</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Aprender competencias necesarias que un equipo de trabajo saludable debe llevar a la practica, con la finalidad de maximizar su aportación individual y resultado colectivo.</a:t>
                      </a:r>
                      <a:endParaRPr lang="es-MX" sz="800">
                        <a:solidFill>
                          <a:schemeClr val="tx2">
                            <a:lumMod val="50000"/>
                          </a:schemeClr>
                        </a:solidFill>
                        <a:effectLst/>
                        <a:latin typeface="Calibri"/>
                        <a:ea typeface="Calibri"/>
                        <a:cs typeface="Times New Roman"/>
                      </a:endParaRPr>
                    </a:p>
                  </a:txBody>
                  <a:tcPr marL="62503" marR="62503" marT="0" marB="0" anchor="ctr"/>
                </a:tc>
              </a:tr>
              <a:tr h="444111">
                <a:tc>
                  <a:txBody>
                    <a:bodyPr/>
                    <a:lstStyle/>
                    <a:p>
                      <a:pPr algn="ctr">
                        <a:lnSpc>
                          <a:spcPct val="115000"/>
                        </a:lnSpc>
                        <a:spcAft>
                          <a:spcPts val="0"/>
                        </a:spcAft>
                      </a:pPr>
                      <a:r>
                        <a:rPr lang="es-MX" sz="800">
                          <a:effectLst/>
                        </a:rPr>
                        <a:t>Puntuación Funcional y la Escritura/ Redacción Avanzada</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Del 24 al 28 de junio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D.F.</a:t>
                      </a:r>
                      <a:endParaRPr lang="es-MX" sz="800" dirty="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Conocer y aplicar eficientemente los fundamentos de la ortografía en su área profesional, adquirir los conocimientos teóricos y prácticos de las metodologías de la lectura, aplicar las reglas y técnicas de la redacción con precisión y alto impacto comunicativo.</a:t>
                      </a:r>
                      <a:endParaRPr lang="es-MX" sz="800" dirty="0">
                        <a:solidFill>
                          <a:schemeClr val="tx2">
                            <a:lumMod val="50000"/>
                          </a:schemeClr>
                        </a:solidFill>
                        <a:effectLst/>
                        <a:latin typeface="Calibri"/>
                        <a:ea typeface="Calibri"/>
                        <a:cs typeface="Times New Roman"/>
                      </a:endParaRPr>
                    </a:p>
                  </a:txBody>
                  <a:tcPr marL="62503" marR="62503" marT="0" marB="0" anchor="ctr"/>
                </a:tc>
              </a:tr>
              <a:tr h="436710">
                <a:tc>
                  <a:txBody>
                    <a:bodyPr/>
                    <a:lstStyle/>
                    <a:p>
                      <a:pPr algn="ctr">
                        <a:lnSpc>
                          <a:spcPct val="115000"/>
                        </a:lnSpc>
                        <a:spcAft>
                          <a:spcPts val="0"/>
                        </a:spcAft>
                      </a:pPr>
                      <a:r>
                        <a:rPr lang="es-MX" sz="800">
                          <a:effectLst/>
                        </a:rPr>
                        <a:t>Hábitos para la Gente Efectiva</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17 de junio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D.F.</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Ayudar a lograr una mayor integración por medio de una dinámica vivencial dirigida, así como, detectar algunas áreas de mejora que pueden ser implementadas por el grupo directivo.</a:t>
                      </a:r>
                      <a:endParaRPr lang="es-MX" sz="800" dirty="0">
                        <a:solidFill>
                          <a:schemeClr val="tx2">
                            <a:lumMod val="50000"/>
                          </a:schemeClr>
                        </a:solidFill>
                        <a:effectLst/>
                        <a:latin typeface="Calibri"/>
                        <a:ea typeface="Calibri"/>
                        <a:cs typeface="Times New Roman"/>
                      </a:endParaRPr>
                    </a:p>
                  </a:txBody>
                  <a:tcPr marL="62503" marR="62503" marT="0" marB="0" anchor="ctr"/>
                </a:tc>
              </a:tr>
              <a:tr h="444111">
                <a:tc>
                  <a:txBody>
                    <a:bodyPr/>
                    <a:lstStyle/>
                    <a:p>
                      <a:pPr algn="ctr">
                        <a:lnSpc>
                          <a:spcPct val="115000"/>
                        </a:lnSpc>
                        <a:spcAft>
                          <a:spcPts val="0"/>
                        </a:spcAft>
                      </a:pPr>
                      <a:r>
                        <a:rPr lang="es-MX" sz="800">
                          <a:effectLst/>
                        </a:rPr>
                        <a:t>Inglés Específico a Traducciones</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Del 29 de julio al 1 de agosto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CRIP-Ensenada</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Lograr que el personal del INAPESCA obtenga competencias necesarias que un equipo de trabajo saludable debe llevar a la práctica, para que  pueda maximizar su aportación individual y resultado colectivo</a:t>
                      </a:r>
                      <a:endParaRPr lang="es-MX" sz="800" dirty="0">
                        <a:solidFill>
                          <a:schemeClr val="tx2">
                            <a:lumMod val="50000"/>
                          </a:schemeClr>
                        </a:solidFill>
                        <a:effectLst/>
                        <a:latin typeface="Calibri"/>
                        <a:ea typeface="Calibri"/>
                        <a:cs typeface="Times New Roman"/>
                      </a:endParaRPr>
                    </a:p>
                  </a:txBody>
                  <a:tcPr marL="62503" marR="62503" marT="0" marB="0" anchor="ctr"/>
                </a:tc>
              </a:tr>
              <a:tr h="436710">
                <a:tc>
                  <a:txBody>
                    <a:bodyPr/>
                    <a:lstStyle/>
                    <a:p>
                      <a:pPr algn="ctr">
                        <a:lnSpc>
                          <a:spcPct val="115000"/>
                        </a:lnSpc>
                        <a:spcAft>
                          <a:spcPts val="0"/>
                        </a:spcAft>
                      </a:pPr>
                      <a:r>
                        <a:rPr lang="es-MX" sz="800">
                          <a:effectLst/>
                        </a:rPr>
                        <a:t>Base de Datos</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Del 29 de julio al 02 de agosto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CRIP-La Paz</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Lograr que el personal del INAPESCA  obtenga competencias necesarias para el manejo de bases de datos, generadas en sus áreas de trabajo respectivas.</a:t>
                      </a:r>
                      <a:endParaRPr lang="es-MX" sz="800" dirty="0">
                        <a:solidFill>
                          <a:schemeClr val="tx2">
                            <a:lumMod val="50000"/>
                          </a:schemeClr>
                        </a:solidFill>
                        <a:effectLst/>
                        <a:latin typeface="Calibri"/>
                        <a:ea typeface="Calibri"/>
                        <a:cs typeface="Times New Roman"/>
                      </a:endParaRPr>
                    </a:p>
                  </a:txBody>
                  <a:tcPr marL="62503" marR="62503" marT="0" marB="0" anchor="ctr"/>
                </a:tc>
              </a:tr>
              <a:tr h="436710">
                <a:tc>
                  <a:txBody>
                    <a:bodyPr/>
                    <a:lstStyle/>
                    <a:p>
                      <a:pPr algn="ctr">
                        <a:lnSpc>
                          <a:spcPct val="115000"/>
                        </a:lnSpc>
                        <a:spcAft>
                          <a:spcPts val="0"/>
                        </a:spcAft>
                      </a:pPr>
                      <a:r>
                        <a:rPr lang="es-MX" sz="800">
                          <a:effectLst/>
                        </a:rPr>
                        <a:t>Inteligencia Emocional</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Del 12 al 16 de agosto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D.F.</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Conocer y desarrollar los hábitos que vienen ligados al conocimiento y desarrollo de la inteligencia emocional, aplicados para un mejor ambiente laboral.</a:t>
                      </a:r>
                      <a:endParaRPr lang="es-MX" sz="800" dirty="0">
                        <a:solidFill>
                          <a:schemeClr val="tx2">
                            <a:lumMod val="50000"/>
                          </a:schemeClr>
                        </a:solidFill>
                        <a:effectLst/>
                        <a:latin typeface="Calibri"/>
                        <a:ea typeface="Calibri"/>
                        <a:cs typeface="Times New Roman"/>
                      </a:endParaRPr>
                    </a:p>
                  </a:txBody>
                  <a:tcPr marL="62503" marR="62503" marT="0" marB="0" anchor="ctr"/>
                </a:tc>
              </a:tr>
              <a:tr h="746064">
                <a:tc>
                  <a:txBody>
                    <a:bodyPr/>
                    <a:lstStyle/>
                    <a:p>
                      <a:pPr algn="ctr">
                        <a:lnSpc>
                          <a:spcPct val="115000"/>
                        </a:lnSpc>
                        <a:spcAft>
                          <a:spcPts val="0"/>
                        </a:spcAft>
                      </a:pPr>
                      <a:r>
                        <a:rPr lang="es-MX" sz="800">
                          <a:effectLst/>
                        </a:rPr>
                        <a:t>Estadística Enfocada a la Investigación</a:t>
                      </a:r>
                      <a:endParaRPr lang="es-MX" sz="800">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a:solidFill>
                            <a:schemeClr val="tx2">
                              <a:lumMod val="50000"/>
                            </a:schemeClr>
                          </a:solidFill>
                          <a:effectLst/>
                        </a:rPr>
                        <a:t>Del 5 al 8 de agosto</a:t>
                      </a:r>
                      <a:endParaRPr lang="es-MX" sz="80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Veracruz</a:t>
                      </a:r>
                      <a:endParaRPr lang="es-MX" sz="800" dirty="0">
                        <a:solidFill>
                          <a:schemeClr val="tx2">
                            <a:lumMod val="50000"/>
                          </a:schemeClr>
                        </a:solidFill>
                        <a:effectLst/>
                        <a:latin typeface="Calibri"/>
                        <a:ea typeface="Calibri"/>
                        <a:cs typeface="Times New Roman"/>
                      </a:endParaRPr>
                    </a:p>
                  </a:txBody>
                  <a:tcPr marL="62503" marR="62503" marT="0" marB="0" anchor="ctr"/>
                </a:tc>
                <a:tc>
                  <a:txBody>
                    <a:bodyPr/>
                    <a:lstStyle/>
                    <a:p>
                      <a:pPr algn="ctr">
                        <a:lnSpc>
                          <a:spcPct val="115000"/>
                        </a:lnSpc>
                        <a:spcAft>
                          <a:spcPts val="0"/>
                        </a:spcAft>
                      </a:pPr>
                      <a:r>
                        <a:rPr lang="es-MX" sz="800" dirty="0">
                          <a:solidFill>
                            <a:schemeClr val="tx2">
                              <a:lumMod val="50000"/>
                            </a:schemeClr>
                          </a:solidFill>
                          <a:effectLst/>
                        </a:rPr>
                        <a:t>Lograr que el personal de Investigación del INAPESCA obtenga los conocimientos necesarios en Regresión, Modelo de regresión lineal simple, modelo de regresión lineal estimado, prueba de los supuestos estadísticos, diseños experimentales, análisis multivariado, estadística descriptiva multivariada, análisis de diferencia entre grupos, análisis de conglomerados; permitiendo maximizar su aportación individual y resultado colectivo.</a:t>
                      </a:r>
                      <a:endParaRPr lang="es-MX" sz="800" dirty="0">
                        <a:solidFill>
                          <a:schemeClr val="tx2">
                            <a:lumMod val="50000"/>
                          </a:schemeClr>
                        </a:solidFill>
                        <a:effectLst/>
                        <a:latin typeface="Calibri"/>
                        <a:ea typeface="Calibri"/>
                        <a:cs typeface="Times New Roman"/>
                      </a:endParaRPr>
                    </a:p>
                  </a:txBody>
                  <a:tcPr marL="62503" marR="62503" marT="0" marB="0" anchor="ctr"/>
                </a:tc>
              </a:tr>
            </a:tbl>
          </a:graphicData>
        </a:graphic>
      </p:graphicFrame>
    </p:spTree>
    <p:extLst>
      <p:ext uri="{BB962C8B-B14F-4D97-AF65-F5344CB8AC3E}">
        <p14:creationId xmlns:p14="http://schemas.microsoft.com/office/powerpoint/2010/main" val="268502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567" y="-27384"/>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119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8"/>
            <a:ext cx="2703260" cy="130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45122" y="980728"/>
            <a:ext cx="9039380" cy="2354491"/>
          </a:xfrm>
          <a:prstGeom prst="rect">
            <a:avLst/>
          </a:prstGeom>
          <a:noFill/>
        </p:spPr>
        <p:txBody>
          <a:bodyPr wrap="square" rtlCol="0">
            <a:spAutoFit/>
          </a:bodyPr>
          <a:lstStyle/>
          <a:p>
            <a:pPr marL="285750" indent="-285750" algn="just">
              <a:lnSpc>
                <a:spcPct val="150000"/>
              </a:lnSpc>
              <a:buFont typeface="Wingdings" pitchFamily="2" charset="2"/>
              <a:buChar char="v"/>
            </a:pPr>
            <a:r>
              <a:rPr lang="es-MX" b="1" u="sng" dirty="0" smtClean="0">
                <a:solidFill>
                  <a:schemeClr val="tx2"/>
                </a:solidFill>
                <a:effectLst>
                  <a:outerShdw blurRad="38100" dist="38100" dir="2700000" algn="tl">
                    <a:srgbClr val="000000">
                      <a:alpha val="43137"/>
                    </a:srgbClr>
                  </a:outerShdw>
                </a:effectLst>
              </a:rPr>
              <a:t>Desarrollo Profesional</a:t>
            </a:r>
          </a:p>
          <a:p>
            <a:pPr marL="285750" indent="-285750" algn="just">
              <a:lnSpc>
                <a:spcPct val="150000"/>
              </a:lnSpc>
              <a:buFont typeface="Wingdings" pitchFamily="2" charset="2"/>
              <a:buChar char="v"/>
            </a:pPr>
            <a:endParaRPr lang="es-MX" sz="800" b="1" u="sng"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r>
              <a:rPr lang="es-MX" b="1" dirty="0" smtClean="0">
                <a:solidFill>
                  <a:schemeClr val="tx2"/>
                </a:solidFill>
                <a:effectLst>
                  <a:outerShdw blurRad="38100" dist="38100" dir="2700000" algn="tl">
                    <a:srgbClr val="000000">
                      <a:alpha val="43137"/>
                    </a:srgbClr>
                  </a:outerShdw>
                </a:effectLst>
              </a:rPr>
              <a:t>Convocatoria </a:t>
            </a:r>
            <a:r>
              <a:rPr lang="es-MX" b="1" dirty="0" err="1" smtClean="0">
                <a:solidFill>
                  <a:schemeClr val="tx2"/>
                </a:solidFill>
                <a:effectLst>
                  <a:outerShdw blurRad="38100" dist="38100" dir="2700000" algn="tl">
                    <a:srgbClr val="000000">
                      <a:alpha val="43137"/>
                    </a:srgbClr>
                  </a:outerShdw>
                </a:effectLst>
              </a:rPr>
              <a:t>CONACYT</a:t>
            </a:r>
            <a:r>
              <a:rPr lang="es-MX" b="1" dirty="0" smtClean="0">
                <a:solidFill>
                  <a:schemeClr val="tx2"/>
                </a:solidFill>
                <a:effectLst>
                  <a:outerShdw blurRad="38100" dist="38100" dir="2700000" algn="tl">
                    <a:srgbClr val="000000">
                      <a:alpha val="43137"/>
                    </a:srgbClr>
                  </a:outerShdw>
                </a:effectLst>
              </a:rPr>
              <a:t>. </a:t>
            </a:r>
            <a:r>
              <a:rPr lang="es-MX" dirty="0" smtClean="0">
                <a:solidFill>
                  <a:schemeClr val="tx2"/>
                </a:solidFill>
                <a:effectLst>
                  <a:outerShdw blurRad="38100" dist="38100" dir="2700000" algn="tl">
                    <a:srgbClr val="000000">
                      <a:alpha val="43137"/>
                    </a:srgbClr>
                  </a:outerShdw>
                </a:effectLst>
              </a:rPr>
              <a:t> Se hizo del conocimiento a las Servidora y Servidores Públicos del INAPESCA, el proceso de selección para la obtención de una beca o apoyo, para cursar estudios de posgrado (especialidad, maestría o doctorado) en México o en el extranjero.</a:t>
            </a:r>
          </a:p>
          <a:p>
            <a:pPr marL="285750" indent="-285750" algn="just">
              <a:lnSpc>
                <a:spcPct val="150000"/>
              </a:lnSpc>
              <a:buFont typeface="Arial" pitchFamily="34" charset="0"/>
              <a:buChar char="•"/>
            </a:pPr>
            <a:endParaRPr lang="es-MX" dirty="0">
              <a:solidFill>
                <a:schemeClr val="tx2"/>
              </a:solidFill>
            </a:endParaRPr>
          </a:p>
        </p:txBody>
      </p:sp>
      <p:sp>
        <p:nvSpPr>
          <p:cNvPr id="10" name="9 CuadroTexto"/>
          <p:cNvSpPr txBox="1"/>
          <p:nvPr/>
        </p:nvSpPr>
        <p:spPr>
          <a:xfrm>
            <a:off x="0" y="3573016"/>
            <a:ext cx="9039380" cy="2769989"/>
          </a:xfrm>
          <a:prstGeom prst="rect">
            <a:avLst/>
          </a:prstGeom>
          <a:noFill/>
        </p:spPr>
        <p:txBody>
          <a:bodyPr wrap="square" rtlCol="0">
            <a:spAutoFit/>
          </a:bodyPr>
          <a:lstStyle/>
          <a:p>
            <a:pPr marL="285750" indent="-285750" algn="just">
              <a:lnSpc>
                <a:spcPct val="150000"/>
              </a:lnSpc>
              <a:buFont typeface="Wingdings" pitchFamily="2" charset="2"/>
              <a:buChar char="v"/>
            </a:pPr>
            <a:r>
              <a:rPr lang="es-MX" b="1" u="sng" dirty="0" smtClean="0">
                <a:solidFill>
                  <a:schemeClr val="tx2"/>
                </a:solidFill>
                <a:effectLst>
                  <a:outerShdw blurRad="38100" dist="38100" dir="2700000" algn="tl">
                    <a:srgbClr val="000000">
                      <a:alpha val="43137"/>
                    </a:srgbClr>
                  </a:outerShdw>
                </a:effectLst>
              </a:rPr>
              <a:t>Equidad y Género</a:t>
            </a:r>
          </a:p>
          <a:p>
            <a:pPr marL="285750" indent="-285750" algn="just">
              <a:lnSpc>
                <a:spcPct val="150000"/>
              </a:lnSpc>
              <a:buFont typeface="Wingdings" pitchFamily="2" charset="2"/>
              <a:buChar char="v"/>
            </a:pPr>
            <a:endParaRPr lang="es-MX" sz="800" b="1" u="sng"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r>
              <a:rPr lang="es-MX" b="1" dirty="0" smtClean="0">
                <a:solidFill>
                  <a:schemeClr val="tx2"/>
                </a:solidFill>
                <a:effectLst>
                  <a:outerShdw blurRad="38100" dist="38100" dir="2700000" algn="tl">
                    <a:srgbClr val="000000">
                      <a:alpha val="43137"/>
                    </a:srgbClr>
                  </a:outerShdw>
                </a:effectLst>
              </a:rPr>
              <a:t>Platicas “Violencia en las Mujeres”. </a:t>
            </a:r>
            <a:r>
              <a:rPr lang="es-MX" b="1" dirty="0" smtClean="0">
                <a:solidFill>
                  <a:schemeClr val="tx2"/>
                </a:solidFill>
              </a:rPr>
              <a:t>Se hizo la cordial invitación a las  y los Servidores Públicos del INAPESCA, para asistir a las platicas referentes a la Violencia en las Mujeres, las cuales tocaron los temas de:</a:t>
            </a:r>
          </a:p>
          <a:p>
            <a:pPr marL="742950" lvl="1" indent="-285750" algn="just">
              <a:lnSpc>
                <a:spcPct val="150000"/>
              </a:lnSpc>
              <a:buFont typeface="Wingdings" pitchFamily="2" charset="2"/>
              <a:buChar char="ü"/>
            </a:pPr>
            <a:r>
              <a:rPr lang="es-MX" b="1" dirty="0" smtClean="0">
                <a:solidFill>
                  <a:schemeClr val="tx2"/>
                </a:solidFill>
              </a:rPr>
              <a:t>Mujeres Violentadas; </a:t>
            </a:r>
          </a:p>
          <a:p>
            <a:pPr marL="742950" lvl="1" indent="-285750" algn="just">
              <a:lnSpc>
                <a:spcPct val="150000"/>
              </a:lnSpc>
              <a:buFont typeface="Wingdings" pitchFamily="2" charset="2"/>
              <a:buChar char="ü"/>
            </a:pPr>
            <a:r>
              <a:rPr lang="es-MX" b="1" dirty="0" smtClean="0">
                <a:solidFill>
                  <a:schemeClr val="tx2"/>
                </a:solidFill>
              </a:rPr>
              <a:t>Violencia Intrafamiliar.</a:t>
            </a:r>
          </a:p>
        </p:txBody>
      </p:sp>
    </p:spTree>
    <p:extLst>
      <p:ext uri="{BB962C8B-B14F-4D97-AF65-F5344CB8AC3E}">
        <p14:creationId xmlns:p14="http://schemas.microsoft.com/office/powerpoint/2010/main" val="306941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567" y="-27384"/>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119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8"/>
            <a:ext cx="2703260" cy="130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44538" y="836712"/>
            <a:ext cx="9039380" cy="6263253"/>
          </a:xfrm>
          <a:prstGeom prst="rect">
            <a:avLst/>
          </a:prstGeom>
          <a:noFill/>
        </p:spPr>
        <p:txBody>
          <a:bodyPr wrap="square" rtlCol="0">
            <a:spAutoFit/>
          </a:bodyPr>
          <a:lstStyle/>
          <a:p>
            <a:pPr marL="285750" indent="-285750" algn="just">
              <a:lnSpc>
                <a:spcPct val="150000"/>
              </a:lnSpc>
              <a:buFont typeface="Wingdings" pitchFamily="2" charset="2"/>
              <a:buChar char="v"/>
            </a:pPr>
            <a:r>
              <a:rPr lang="es-MX" b="1" u="sng" dirty="0" smtClean="0">
                <a:solidFill>
                  <a:schemeClr val="tx2"/>
                </a:solidFill>
                <a:effectLst>
                  <a:outerShdw blurRad="38100" dist="38100" dir="2700000" algn="tl">
                    <a:srgbClr val="000000">
                      <a:alpha val="43137"/>
                    </a:srgbClr>
                  </a:outerShdw>
                </a:effectLst>
              </a:rPr>
              <a:t>Reconocimiento Laboral</a:t>
            </a:r>
          </a:p>
          <a:p>
            <a:pPr marL="285750" indent="-285750" algn="just">
              <a:lnSpc>
                <a:spcPct val="150000"/>
              </a:lnSpc>
              <a:buFont typeface="Wingdings" pitchFamily="2" charset="2"/>
              <a:buChar char="v"/>
            </a:pPr>
            <a:endParaRPr lang="es-MX" sz="300" b="1" u="sng"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r>
              <a:rPr lang="es-MX" b="1" dirty="0" smtClean="0">
                <a:solidFill>
                  <a:schemeClr val="tx2"/>
                </a:solidFill>
                <a:effectLst>
                  <a:outerShdw blurRad="38100" dist="38100" dir="2700000" algn="tl">
                    <a:srgbClr val="000000">
                      <a:alpha val="43137"/>
                    </a:srgbClr>
                  </a:outerShdw>
                </a:effectLst>
              </a:rPr>
              <a:t>Premio Nacional de Antigüedad en el Servicio Público 2013. </a:t>
            </a:r>
            <a:r>
              <a:rPr lang="es-MX" dirty="0" smtClean="0">
                <a:solidFill>
                  <a:schemeClr val="tx2"/>
                </a:solidFill>
              </a:rPr>
              <a:t>Con la finalidad de dar cumplimiento a lo establecido en el artículo 82 de la Ley de Premios, Estímulos y Recompensas Civiles</a:t>
            </a:r>
            <a:r>
              <a:rPr lang="es-MX" b="1" dirty="0" smtClean="0">
                <a:solidFill>
                  <a:schemeClr val="tx2"/>
                </a:solidFill>
              </a:rPr>
              <a:t>, </a:t>
            </a:r>
            <a:r>
              <a:rPr lang="es-MX" dirty="0" smtClean="0">
                <a:solidFill>
                  <a:schemeClr val="tx2"/>
                </a:solidFill>
              </a:rPr>
              <a:t>se invito </a:t>
            </a:r>
            <a:r>
              <a:rPr lang="es-MX" dirty="0">
                <a:solidFill>
                  <a:schemeClr val="tx2"/>
                </a:solidFill>
              </a:rPr>
              <a:t>a las Servidoras y los Servidores Públicos del </a:t>
            </a:r>
            <a:r>
              <a:rPr lang="es-MX" dirty="0" smtClean="0">
                <a:solidFill>
                  <a:schemeClr val="tx2"/>
                </a:solidFill>
              </a:rPr>
              <a:t>INAPESCA, a participar en el Premio Nacional de Antigüedad en el Servicio Público 2013.</a:t>
            </a:r>
          </a:p>
          <a:p>
            <a:pPr marL="285750" indent="-285750" algn="just">
              <a:lnSpc>
                <a:spcPct val="150000"/>
              </a:lnSpc>
              <a:buFont typeface="Arial" pitchFamily="34" charset="0"/>
              <a:buChar char="•"/>
            </a:pPr>
            <a:endParaRPr lang="es-MX" sz="800" dirty="0">
              <a:solidFill>
                <a:schemeClr val="tx2"/>
              </a:solidFill>
            </a:endParaRPr>
          </a:p>
          <a:p>
            <a:pPr marL="285750" indent="-285750" algn="just">
              <a:lnSpc>
                <a:spcPct val="150000"/>
              </a:lnSpc>
              <a:buFont typeface="Arial" pitchFamily="34" charset="0"/>
              <a:buChar char="•"/>
            </a:pPr>
            <a:r>
              <a:rPr lang="es-MX" b="1" dirty="0">
                <a:solidFill>
                  <a:schemeClr val="tx2"/>
                </a:solidFill>
                <a:effectLst>
                  <a:outerShdw blurRad="38100" dist="38100" dir="2700000" algn="tl">
                    <a:srgbClr val="000000">
                      <a:alpha val="43137"/>
                    </a:srgbClr>
                  </a:outerShdw>
                </a:effectLst>
              </a:rPr>
              <a:t>Premio Nacional de Administración Pública 2012. </a:t>
            </a:r>
            <a:r>
              <a:rPr lang="es-MX" dirty="0" smtClean="0">
                <a:solidFill>
                  <a:schemeClr val="tx2"/>
                </a:solidFill>
              </a:rPr>
              <a:t>A continuación se mencionan a los ganadores del </a:t>
            </a:r>
            <a:r>
              <a:rPr lang="es-MX" dirty="0" err="1" smtClean="0">
                <a:solidFill>
                  <a:schemeClr val="tx2"/>
                </a:solidFill>
              </a:rPr>
              <a:t>1er</a:t>
            </a:r>
            <a:r>
              <a:rPr lang="es-MX" dirty="0" smtClean="0">
                <a:solidFill>
                  <a:schemeClr val="tx2"/>
                </a:solidFill>
              </a:rPr>
              <a:t>. lugar en el INAPESCA y del </a:t>
            </a:r>
            <a:r>
              <a:rPr lang="es-MX" dirty="0" err="1" smtClean="0">
                <a:solidFill>
                  <a:schemeClr val="tx2"/>
                </a:solidFill>
              </a:rPr>
              <a:t>3er</a:t>
            </a:r>
            <a:r>
              <a:rPr lang="es-MX" dirty="0" smtClean="0">
                <a:solidFill>
                  <a:schemeClr val="tx2"/>
                </a:solidFill>
              </a:rPr>
              <a:t>. lugar ante la Secretaría de la Función Pública, los cuales recibieron el reconocimiento y premios el día 11 de junio: </a:t>
            </a:r>
          </a:p>
          <a:p>
            <a:pPr marL="285750" indent="-285750" algn="just">
              <a:lnSpc>
                <a:spcPct val="150000"/>
              </a:lnSpc>
              <a:buFont typeface="Arial" pitchFamily="34" charset="0"/>
              <a:buChar char="•"/>
            </a:pPr>
            <a:endParaRPr lang="es-MX" sz="300" dirty="0" smtClean="0">
              <a:solidFill>
                <a:schemeClr val="tx2"/>
              </a:solidFill>
            </a:endParaRPr>
          </a:p>
          <a:p>
            <a:pPr marL="742950" lvl="1" indent="-285750" algn="just">
              <a:buFont typeface="Wingdings" pitchFamily="2" charset="2"/>
              <a:buChar char="ü"/>
            </a:pPr>
            <a:r>
              <a:rPr lang="it-IT" sz="1400" dirty="0" smtClean="0">
                <a:solidFill>
                  <a:schemeClr val="tx2"/>
                </a:solidFill>
              </a:rPr>
              <a:t>Dra. Genoveva Ingle de la Mora</a:t>
            </a:r>
            <a:r>
              <a:rPr lang="it-IT" sz="1400" dirty="0">
                <a:solidFill>
                  <a:schemeClr val="tx2"/>
                </a:solidFill>
              </a:rPr>
              <a:t>; </a:t>
            </a:r>
            <a:r>
              <a:rPr lang="it-IT" sz="1400" dirty="0" smtClean="0">
                <a:solidFill>
                  <a:schemeClr val="tx2"/>
                </a:solidFill>
              </a:rPr>
              <a:t>Biol. Marilú Montero Rodríguez</a:t>
            </a:r>
            <a:r>
              <a:rPr lang="it-IT" sz="1400" dirty="0">
                <a:solidFill>
                  <a:schemeClr val="tx2"/>
                </a:solidFill>
              </a:rPr>
              <a:t>; </a:t>
            </a:r>
            <a:r>
              <a:rPr lang="it-IT" sz="1400" dirty="0" smtClean="0">
                <a:solidFill>
                  <a:schemeClr val="tx2"/>
                </a:solidFill>
              </a:rPr>
              <a:t>Biol. Alma Salas Sandoval </a:t>
            </a:r>
            <a:r>
              <a:rPr lang="it-IT" sz="1400" dirty="0">
                <a:solidFill>
                  <a:schemeClr val="tx2"/>
                </a:solidFill>
              </a:rPr>
              <a:t>y </a:t>
            </a:r>
            <a:r>
              <a:rPr lang="it-IT" sz="1400" dirty="0" smtClean="0">
                <a:solidFill>
                  <a:schemeClr val="tx2"/>
                </a:solidFill>
              </a:rPr>
              <a:t>Téc. Ismael Mora Cervantes.</a:t>
            </a:r>
          </a:p>
          <a:p>
            <a:pPr marL="742950" lvl="1" indent="-285750" algn="just">
              <a:buFont typeface="Wingdings" pitchFamily="2" charset="2"/>
              <a:buChar char="ü"/>
            </a:pPr>
            <a:endParaRPr lang="it-IT" sz="300" dirty="0" smtClean="0">
              <a:solidFill>
                <a:schemeClr val="tx2"/>
              </a:solidFill>
            </a:endParaRPr>
          </a:p>
          <a:p>
            <a:pPr algn="just"/>
            <a:r>
              <a:rPr lang="it-IT" dirty="0" smtClean="0">
                <a:solidFill>
                  <a:schemeClr val="tx2"/>
                </a:solidFill>
              </a:rPr>
              <a:t>     Dentro del INAPESCA integraron la Comisión Evaluadora:</a:t>
            </a:r>
          </a:p>
          <a:p>
            <a:pPr marL="742950" lvl="1" indent="-285750" algn="just">
              <a:buFont typeface="Wingdings" pitchFamily="2" charset="2"/>
              <a:buChar char="ü"/>
            </a:pPr>
            <a:r>
              <a:rPr lang="es-MX" sz="1400" dirty="0">
                <a:solidFill>
                  <a:schemeClr val="tx2"/>
                </a:solidFill>
              </a:rPr>
              <a:t>M. en C. </a:t>
            </a:r>
            <a:r>
              <a:rPr lang="es-MX" sz="1400" dirty="0" smtClean="0">
                <a:solidFill>
                  <a:schemeClr val="tx2"/>
                </a:solidFill>
              </a:rPr>
              <a:t>Raúl Adán Romo Trujillo; Director General del INAPESCA;</a:t>
            </a:r>
          </a:p>
          <a:p>
            <a:pPr marL="742950" lvl="1" indent="-285750" algn="just">
              <a:buFont typeface="Wingdings" pitchFamily="2" charset="2"/>
              <a:buChar char="ü"/>
            </a:pPr>
            <a:r>
              <a:rPr lang="es-MX" sz="1400" dirty="0" smtClean="0">
                <a:solidFill>
                  <a:schemeClr val="tx2"/>
                </a:solidFill>
              </a:rPr>
              <a:t>Lic. Edgar Romero García; Subdirector de Recursos Humanos;</a:t>
            </a:r>
          </a:p>
          <a:p>
            <a:pPr marL="742950" lvl="1" indent="-285750" algn="just">
              <a:buFont typeface="Wingdings" pitchFamily="2" charset="2"/>
              <a:buChar char="ü"/>
            </a:pPr>
            <a:r>
              <a:rPr lang="es-MX" sz="1400" dirty="0" smtClean="0">
                <a:solidFill>
                  <a:schemeClr val="tx2"/>
                </a:solidFill>
              </a:rPr>
              <a:t>Lic. Francisco Javier Sámano Cortés; Subdirector de Finanzas;</a:t>
            </a:r>
          </a:p>
          <a:p>
            <a:pPr marL="742950" lvl="1" indent="-285750" algn="just">
              <a:buFont typeface="Wingdings" pitchFamily="2" charset="2"/>
              <a:buChar char="ü"/>
            </a:pPr>
            <a:r>
              <a:rPr lang="es-MX" sz="1400" dirty="0">
                <a:solidFill>
                  <a:schemeClr val="tx2"/>
                </a:solidFill>
              </a:rPr>
              <a:t>C. </a:t>
            </a:r>
            <a:r>
              <a:rPr lang="es-MX" sz="1400" dirty="0" smtClean="0">
                <a:solidFill>
                  <a:schemeClr val="tx2"/>
                </a:solidFill>
              </a:rPr>
              <a:t>Isabel Rojo Guerreo</a:t>
            </a:r>
            <a:r>
              <a:rPr lang="es-MX" sz="1400" dirty="0">
                <a:solidFill>
                  <a:schemeClr val="tx2"/>
                </a:solidFill>
              </a:rPr>
              <a:t>; Sindicato de Unidad Nacional de los Trabajadores de Acuacultura y pesca de la SAGARPA</a:t>
            </a:r>
            <a:endParaRPr lang="es-MX" sz="1400" dirty="0" smtClean="0">
              <a:solidFill>
                <a:schemeClr val="tx2"/>
              </a:solidFill>
            </a:endParaRPr>
          </a:p>
          <a:p>
            <a:pPr marL="742950" lvl="1" indent="-285750" algn="just">
              <a:buFont typeface="Wingdings" pitchFamily="2" charset="2"/>
              <a:buChar char="ü"/>
            </a:pPr>
            <a:r>
              <a:rPr lang="es-MX" sz="1400" dirty="0" smtClean="0">
                <a:solidFill>
                  <a:schemeClr val="tx2"/>
                </a:solidFill>
              </a:rPr>
              <a:t>C</a:t>
            </a:r>
            <a:r>
              <a:rPr lang="es-MX" sz="1400" dirty="0">
                <a:solidFill>
                  <a:schemeClr val="tx2"/>
                </a:solidFill>
              </a:rPr>
              <a:t>. </a:t>
            </a:r>
            <a:r>
              <a:rPr lang="es-MX" sz="1400" dirty="0" smtClean="0">
                <a:solidFill>
                  <a:schemeClr val="tx2"/>
                </a:solidFill>
              </a:rPr>
              <a:t>Casimiro Ramírez Camarena</a:t>
            </a:r>
            <a:r>
              <a:rPr lang="es-MX" sz="1400" dirty="0">
                <a:solidFill>
                  <a:schemeClr val="tx2"/>
                </a:solidFill>
              </a:rPr>
              <a:t>; Sindicato Democrático de Trabajadores de Pesca y Acuacultura de la SAGARPA</a:t>
            </a:r>
            <a:endParaRPr lang="es-MX" sz="1400" dirty="0" smtClean="0">
              <a:solidFill>
                <a:schemeClr val="tx2"/>
              </a:solidFill>
            </a:endParaRPr>
          </a:p>
          <a:p>
            <a:pPr marL="742950" lvl="1" indent="-285750" algn="just">
              <a:buFont typeface="Wingdings" pitchFamily="2" charset="2"/>
              <a:buChar char="ü"/>
            </a:pPr>
            <a:endParaRPr lang="it-IT" dirty="0" smtClean="0">
              <a:solidFill>
                <a:schemeClr val="tx2"/>
              </a:solidFill>
            </a:endParaRPr>
          </a:p>
          <a:p>
            <a:pPr algn="just">
              <a:lnSpc>
                <a:spcPct val="150000"/>
              </a:lnSpc>
            </a:pPr>
            <a:r>
              <a:rPr lang="es-MX" dirty="0" smtClean="0">
                <a:solidFill>
                  <a:schemeClr val="tx2"/>
                </a:solidFill>
              </a:rPr>
              <a:t>     </a:t>
            </a:r>
            <a:endParaRPr lang="es-MX" dirty="0">
              <a:solidFill>
                <a:schemeClr val="tx2"/>
              </a:solidFill>
            </a:endParaRPr>
          </a:p>
        </p:txBody>
      </p:sp>
    </p:spTree>
    <p:extLst>
      <p:ext uri="{BB962C8B-B14F-4D97-AF65-F5344CB8AC3E}">
        <p14:creationId xmlns:p14="http://schemas.microsoft.com/office/powerpoint/2010/main" val="1663162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567" y="-27384"/>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119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8"/>
            <a:ext cx="2703260" cy="130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69124" y="764704"/>
            <a:ext cx="9039380" cy="6093976"/>
          </a:xfrm>
          <a:prstGeom prst="rect">
            <a:avLst/>
          </a:prstGeom>
          <a:noFill/>
        </p:spPr>
        <p:txBody>
          <a:bodyPr wrap="square" rtlCol="0">
            <a:spAutoFit/>
          </a:bodyPr>
          <a:lstStyle/>
          <a:p>
            <a:pPr marL="285750" indent="-285750" algn="just">
              <a:lnSpc>
                <a:spcPct val="150000"/>
              </a:lnSpc>
              <a:buFont typeface="Wingdings" pitchFamily="2" charset="2"/>
              <a:buChar char="v"/>
            </a:pPr>
            <a:r>
              <a:rPr lang="es-MX" b="1" u="sng" dirty="0" smtClean="0">
                <a:solidFill>
                  <a:schemeClr val="tx2"/>
                </a:solidFill>
                <a:effectLst>
                  <a:outerShdw blurRad="38100" dist="38100" dir="2700000" algn="tl">
                    <a:srgbClr val="000000">
                      <a:alpha val="43137"/>
                    </a:srgbClr>
                  </a:outerShdw>
                </a:effectLst>
              </a:rPr>
              <a:t>Balance Trabajo-Familia</a:t>
            </a:r>
          </a:p>
          <a:p>
            <a:pPr marL="285750" indent="-285750" algn="just">
              <a:lnSpc>
                <a:spcPct val="150000"/>
              </a:lnSpc>
              <a:buFont typeface="Wingdings" pitchFamily="2" charset="2"/>
              <a:buChar char="v"/>
            </a:pPr>
            <a:endParaRPr lang="es-MX" sz="800" b="1" u="sng"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r>
              <a:rPr lang="es-MX" b="1" dirty="0" smtClean="0">
                <a:solidFill>
                  <a:schemeClr val="tx2"/>
                </a:solidFill>
                <a:effectLst>
                  <a:outerShdw blurRad="38100" dist="38100" dir="2700000" algn="tl">
                    <a:srgbClr val="000000">
                      <a:alpha val="43137"/>
                    </a:srgbClr>
                  </a:outerShdw>
                </a:effectLst>
              </a:rPr>
              <a:t>Concurso de Dibujo y pintura “Mujeres Trabajadoras”. </a:t>
            </a:r>
            <a:r>
              <a:rPr lang="es-MX" dirty="0" smtClean="0">
                <a:solidFill>
                  <a:schemeClr val="tx2"/>
                </a:solidFill>
              </a:rPr>
              <a:t>Se hizo la cordial invitación en el mes de febrero a las Servidoras y los Servidores Públicos del INAPESCA, a participar en el concurso, a través de la Coordinación General de Enlace Sectorial (</a:t>
            </a:r>
            <a:r>
              <a:rPr lang="es-MX" dirty="0" err="1" smtClean="0">
                <a:solidFill>
                  <a:schemeClr val="tx2"/>
                </a:solidFill>
              </a:rPr>
              <a:t>CGES</a:t>
            </a:r>
            <a:r>
              <a:rPr lang="es-MX" dirty="0" smtClean="0">
                <a:solidFill>
                  <a:schemeClr val="tx2"/>
                </a:solidFill>
              </a:rPr>
              <a:t>) y la Dirección de Política para la Igualdad entre Mujeres y Hombres (</a:t>
            </a:r>
            <a:r>
              <a:rPr lang="es-MX" dirty="0" err="1" smtClean="0">
                <a:solidFill>
                  <a:schemeClr val="tx2"/>
                </a:solidFill>
              </a:rPr>
              <a:t>DPIMH</a:t>
            </a:r>
            <a:r>
              <a:rPr lang="es-MX" dirty="0" smtClean="0">
                <a:solidFill>
                  <a:schemeClr val="tx2"/>
                </a:solidFill>
              </a:rPr>
              <a:t>).</a:t>
            </a:r>
          </a:p>
          <a:p>
            <a:pPr marL="285750" indent="-285750" algn="just">
              <a:lnSpc>
                <a:spcPct val="150000"/>
              </a:lnSpc>
              <a:buFont typeface="Arial" pitchFamily="34" charset="0"/>
              <a:buChar char="•"/>
            </a:pPr>
            <a:r>
              <a:rPr lang="es-MX" b="1" dirty="0">
                <a:solidFill>
                  <a:schemeClr val="tx2"/>
                </a:solidFill>
                <a:effectLst>
                  <a:outerShdw blurRad="38100" dist="38100" dir="2700000" algn="tl">
                    <a:srgbClr val="000000">
                      <a:alpha val="43137"/>
                    </a:srgbClr>
                  </a:outerShdw>
                </a:effectLst>
              </a:rPr>
              <a:t>Curso de Verano </a:t>
            </a:r>
            <a:r>
              <a:rPr lang="es-MX" b="1" dirty="0" err="1">
                <a:solidFill>
                  <a:schemeClr val="tx2"/>
                </a:solidFill>
                <a:effectLst>
                  <a:outerShdw blurRad="38100" dist="38100" dir="2700000" algn="tl">
                    <a:srgbClr val="000000">
                      <a:alpha val="43137"/>
                    </a:srgbClr>
                  </a:outerShdw>
                </a:effectLst>
              </a:rPr>
              <a:t>CENSODEP</a:t>
            </a:r>
            <a:r>
              <a:rPr lang="es-MX" b="1" dirty="0">
                <a:solidFill>
                  <a:schemeClr val="tx2"/>
                </a:solidFill>
                <a:effectLst>
                  <a:outerShdw blurRad="38100" dist="38100" dir="2700000" algn="tl">
                    <a:srgbClr val="000000">
                      <a:alpha val="43137"/>
                    </a:srgbClr>
                  </a:outerShdw>
                </a:effectLst>
              </a:rPr>
              <a:t> 2013. </a:t>
            </a:r>
            <a:r>
              <a:rPr lang="es-MX" dirty="0" smtClean="0">
                <a:solidFill>
                  <a:schemeClr val="tx2"/>
                </a:solidFill>
              </a:rPr>
              <a:t>Se </a:t>
            </a:r>
            <a:r>
              <a:rPr lang="es-MX" dirty="0">
                <a:solidFill>
                  <a:schemeClr val="tx2"/>
                </a:solidFill>
              </a:rPr>
              <a:t>invito a las Servidoras y los Servidores Públicos del </a:t>
            </a:r>
            <a:r>
              <a:rPr lang="es-MX" dirty="0" smtClean="0">
                <a:solidFill>
                  <a:schemeClr val="tx2"/>
                </a:solidFill>
              </a:rPr>
              <a:t>INAPESCA, a inscribir a sus hijos, nietos, sobrinos etc. al curso de verano que se llevó a cabo del 06 al 17 de junio de 2013. </a:t>
            </a:r>
          </a:p>
          <a:p>
            <a:pPr marL="285750" indent="-285750" algn="just">
              <a:lnSpc>
                <a:spcPct val="150000"/>
              </a:lnSpc>
              <a:buFont typeface="Arial" pitchFamily="34" charset="0"/>
              <a:buChar char="•"/>
            </a:pPr>
            <a:r>
              <a:rPr lang="es-MX" b="1" dirty="0">
                <a:solidFill>
                  <a:schemeClr val="tx2"/>
                </a:solidFill>
                <a:effectLst>
                  <a:outerShdw blurRad="38100" dist="38100" dir="2700000" algn="tl">
                    <a:srgbClr val="000000">
                      <a:alpha val="43137"/>
                    </a:srgbClr>
                  </a:outerShdw>
                </a:effectLst>
              </a:rPr>
              <a:t>Descuento en Universidad  UNIPRO.  </a:t>
            </a:r>
            <a:r>
              <a:rPr lang="es-MX" dirty="0" smtClean="0">
                <a:solidFill>
                  <a:schemeClr val="tx2"/>
                </a:solidFill>
              </a:rPr>
              <a:t>Se informó </a:t>
            </a:r>
            <a:r>
              <a:rPr lang="es-MX" dirty="0">
                <a:solidFill>
                  <a:schemeClr val="tx2"/>
                </a:solidFill>
              </a:rPr>
              <a:t>a las Servidoras y los Servidores Públicos del </a:t>
            </a:r>
            <a:r>
              <a:rPr lang="es-MX" dirty="0" smtClean="0">
                <a:solidFill>
                  <a:schemeClr val="tx2"/>
                </a:solidFill>
              </a:rPr>
              <a:t>INAPESCA, el descuento que ofrece la Universidad UNIPRO para sus familiares en: Licenciatura y Bachillerato Tecnológico. </a:t>
            </a:r>
          </a:p>
          <a:p>
            <a:pPr marL="285750" indent="-285750" algn="just">
              <a:lnSpc>
                <a:spcPct val="150000"/>
              </a:lnSpc>
              <a:buFont typeface="Arial" pitchFamily="34" charset="0"/>
              <a:buChar char="•"/>
            </a:pPr>
            <a:r>
              <a:rPr lang="es-MX" b="1" dirty="0">
                <a:solidFill>
                  <a:schemeClr val="tx2"/>
                </a:solidFill>
                <a:effectLst>
                  <a:outerShdw blurRad="38100" dist="38100" dir="2700000" algn="tl">
                    <a:srgbClr val="000000">
                      <a:alpha val="43137"/>
                    </a:srgbClr>
                  </a:outerShdw>
                </a:effectLst>
              </a:rPr>
              <a:t>Actividades de Entretenimiento</a:t>
            </a:r>
            <a:r>
              <a:rPr lang="es-MX" b="1" dirty="0" smtClean="0">
                <a:solidFill>
                  <a:schemeClr val="tx2"/>
                </a:solidFill>
                <a:effectLst>
                  <a:outerShdw blurRad="38100" dist="38100" dir="2700000" algn="tl">
                    <a:srgbClr val="000000">
                      <a:alpha val="43137"/>
                    </a:srgbClr>
                  </a:outerShdw>
                </a:effectLst>
              </a:rPr>
              <a:t>. </a:t>
            </a:r>
            <a:r>
              <a:rPr lang="es-MX" dirty="0" smtClean="0">
                <a:solidFill>
                  <a:schemeClr val="tx2"/>
                </a:solidFill>
              </a:rPr>
              <a:t>Se hizo del conocimiento a </a:t>
            </a:r>
            <a:r>
              <a:rPr lang="es-MX" dirty="0">
                <a:solidFill>
                  <a:schemeClr val="tx2"/>
                </a:solidFill>
              </a:rPr>
              <a:t>las Servidoras y los Servidores Públicos del </a:t>
            </a:r>
            <a:r>
              <a:rPr lang="es-MX" dirty="0" smtClean="0">
                <a:solidFill>
                  <a:schemeClr val="tx2"/>
                </a:solidFill>
              </a:rPr>
              <a:t>INAPESCA, los descuentos y beneficios que se tienen como trabajadores de la SAGARPA, tanto en telefonía, obras de teatro, tiendas departamentales y gimnasios.</a:t>
            </a:r>
            <a:endParaRPr lang="es-MX"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194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6512" y="-27384"/>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89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9"/>
            <a:ext cx="2703260" cy="91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45122" y="980728"/>
            <a:ext cx="9039380" cy="2723823"/>
          </a:xfrm>
          <a:prstGeom prst="rect">
            <a:avLst/>
          </a:prstGeom>
          <a:noFill/>
        </p:spPr>
        <p:txBody>
          <a:bodyPr wrap="square" rtlCol="0">
            <a:spAutoFit/>
          </a:bodyPr>
          <a:lstStyle/>
          <a:p>
            <a:pPr marL="285750" indent="-285750" algn="just">
              <a:lnSpc>
                <a:spcPct val="150000"/>
              </a:lnSpc>
              <a:buFont typeface="Wingdings" pitchFamily="2" charset="2"/>
              <a:buChar char="v"/>
            </a:pPr>
            <a:r>
              <a:rPr lang="es-MX" b="1" u="sng" dirty="0" err="1" smtClean="0">
                <a:solidFill>
                  <a:schemeClr val="tx2"/>
                </a:solidFill>
                <a:effectLst>
                  <a:outerShdw blurRad="38100" dist="38100" dir="2700000" algn="tl">
                    <a:srgbClr val="000000">
                      <a:alpha val="43137"/>
                    </a:srgbClr>
                  </a:outerShdw>
                </a:effectLst>
              </a:rPr>
              <a:t>ECCO</a:t>
            </a:r>
            <a:r>
              <a:rPr lang="es-MX" b="1" u="sng" dirty="0" smtClean="0">
                <a:solidFill>
                  <a:schemeClr val="tx2"/>
                </a:solidFill>
                <a:effectLst>
                  <a:outerShdw blurRad="38100" dist="38100" dir="2700000" algn="tl">
                    <a:srgbClr val="000000">
                      <a:alpha val="43137"/>
                    </a:srgbClr>
                  </a:outerShdw>
                </a:effectLst>
              </a:rPr>
              <a:t> 2012</a:t>
            </a:r>
          </a:p>
          <a:p>
            <a:pPr marL="285750" indent="-285750" algn="just">
              <a:lnSpc>
                <a:spcPct val="150000"/>
              </a:lnSpc>
              <a:buFont typeface="Wingdings" pitchFamily="2" charset="2"/>
              <a:buChar char="v"/>
            </a:pPr>
            <a:endParaRPr lang="es-MX" sz="800" b="1" u="sng"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r>
              <a:rPr lang="es-MX" dirty="0" smtClean="0">
                <a:solidFill>
                  <a:schemeClr val="tx2"/>
                </a:solidFill>
              </a:rPr>
              <a:t>Los resultados de la ECCO 2012, se encuentran disponibles en el sitio web </a:t>
            </a:r>
            <a:r>
              <a:rPr lang="es-MX" dirty="0" smtClean="0">
                <a:solidFill>
                  <a:schemeClr val="tx2"/>
                </a:solidFill>
              </a:rPr>
              <a:t>del </a:t>
            </a:r>
            <a:r>
              <a:rPr lang="es-MX" dirty="0" smtClean="0">
                <a:solidFill>
                  <a:schemeClr val="tx2"/>
                </a:solidFill>
              </a:rPr>
              <a:t>INAPESCA y podrás consultarlos en la siguiente liga:</a:t>
            </a:r>
          </a:p>
          <a:p>
            <a:pPr algn="just">
              <a:lnSpc>
                <a:spcPct val="150000"/>
              </a:lnSpc>
            </a:pPr>
            <a:r>
              <a:rPr lang="es-MX" sz="1600" dirty="0" smtClean="0">
                <a:solidFill>
                  <a:schemeClr val="tx2"/>
                </a:solidFill>
                <a:effectLst>
                  <a:outerShdw blurRad="38100" dist="38100" dir="2700000" algn="tl">
                    <a:srgbClr val="000000">
                      <a:alpha val="43137"/>
                    </a:srgbClr>
                  </a:outerShdw>
                </a:effectLst>
                <a:hlinkClick r:id="rId4"/>
              </a:rPr>
              <a:t>http</a:t>
            </a:r>
            <a:r>
              <a:rPr lang="es-MX" sz="1600" dirty="0">
                <a:solidFill>
                  <a:schemeClr val="tx2"/>
                </a:solidFill>
                <a:effectLst>
                  <a:outerShdw blurRad="38100" dist="38100" dir="2700000" algn="tl">
                    <a:srgbClr val="000000">
                      <a:alpha val="43137"/>
                    </a:srgbClr>
                  </a:outerShdw>
                </a:effectLst>
                <a:hlinkClick r:id="rId4"/>
              </a:rPr>
              <a:t>://</a:t>
            </a:r>
            <a:r>
              <a:rPr lang="es-MX" sz="1600" dirty="0" smtClean="0">
                <a:solidFill>
                  <a:schemeClr val="tx2"/>
                </a:solidFill>
                <a:effectLst>
                  <a:outerShdw blurRad="38100" dist="38100" dir="2700000" algn="tl">
                    <a:srgbClr val="000000">
                      <a:alpha val="43137"/>
                    </a:srgbClr>
                  </a:outerShdw>
                </a:effectLst>
                <a:hlinkClick r:id="rId4"/>
              </a:rPr>
              <a:t>www.inapesca.gob.mx/portal/sala-de-prensa/boletines/266-departamento-de-profesionalizacion</a:t>
            </a:r>
            <a:endParaRPr lang="es-MX" sz="1600" dirty="0" smtClean="0">
              <a:solidFill>
                <a:schemeClr val="tx2"/>
              </a:solidFill>
              <a:effectLst>
                <a:outerShdw blurRad="38100" dist="38100" dir="2700000" algn="tl">
                  <a:srgbClr val="000000">
                    <a:alpha val="43137"/>
                  </a:srgbClr>
                </a:outerShdw>
              </a:effectLst>
            </a:endParaRPr>
          </a:p>
          <a:p>
            <a:pPr algn="just">
              <a:lnSpc>
                <a:spcPct val="150000"/>
              </a:lnSpc>
            </a:pPr>
            <a:endParaRPr lang="es-MX" dirty="0" smtClean="0">
              <a:solidFill>
                <a:schemeClr val="tx2"/>
              </a:solidFill>
              <a:effectLst>
                <a:outerShdw blurRad="38100" dist="38100" dir="2700000" algn="tl">
                  <a:srgbClr val="000000">
                    <a:alpha val="43137"/>
                  </a:srgbClr>
                </a:outerShdw>
              </a:effectLst>
            </a:endParaRPr>
          </a:p>
          <a:p>
            <a:pPr marL="285750" indent="-285750" algn="just">
              <a:lnSpc>
                <a:spcPct val="150000"/>
              </a:lnSpc>
              <a:buFont typeface="Arial" pitchFamily="34" charset="0"/>
              <a:buChar char="•"/>
            </a:pPr>
            <a:endParaRPr lang="es-MX" dirty="0">
              <a:solidFill>
                <a:schemeClr val="tx2"/>
              </a:solidFill>
            </a:endParaRPr>
          </a:p>
        </p:txBody>
      </p:sp>
    </p:spTree>
    <p:extLst>
      <p:ext uri="{BB962C8B-B14F-4D97-AF65-F5344CB8AC3E}">
        <p14:creationId xmlns:p14="http://schemas.microsoft.com/office/powerpoint/2010/main" val="2514770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6512" y="24760"/>
            <a:ext cx="9180512" cy="6885384"/>
          </a:xfrm>
          <a:prstGeom prst="rect">
            <a:avLst/>
          </a:prstGeom>
          <a:pattFill prst="ltDnDiag">
            <a:fgClr>
              <a:schemeClr val="accent1">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267" y="26622"/>
            <a:ext cx="2112235" cy="89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 y="32799"/>
            <a:ext cx="2703260" cy="91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44538" y="764704"/>
            <a:ext cx="9039964" cy="3108543"/>
          </a:xfrm>
          <a:prstGeom prst="rect">
            <a:avLst/>
          </a:prstGeom>
          <a:noFill/>
        </p:spPr>
        <p:txBody>
          <a:bodyPr wrap="square" rtlCol="0">
            <a:spAutoFit/>
          </a:bodyPr>
          <a:lstStyle/>
          <a:p>
            <a:pPr algn="just">
              <a:lnSpc>
                <a:spcPct val="200000"/>
              </a:lnSpc>
            </a:pPr>
            <a:r>
              <a:rPr lang="es-MX" b="1" dirty="0" smtClean="0">
                <a:solidFill>
                  <a:schemeClr val="tx2"/>
                </a:solidFill>
              </a:rPr>
              <a:t>Es importante contar con tu participación en las acciones que se implementan dentro del INAPESCA, con la finalidad alcanzar las metas Institucionales en beneficio de la sociedad.</a:t>
            </a:r>
          </a:p>
          <a:p>
            <a:pPr algn="just">
              <a:lnSpc>
                <a:spcPct val="200000"/>
              </a:lnSpc>
            </a:pPr>
            <a:endParaRPr lang="es-MX" b="1" dirty="0">
              <a:solidFill>
                <a:schemeClr val="tx2"/>
              </a:solidFill>
            </a:endParaRPr>
          </a:p>
          <a:p>
            <a:pPr algn="ctr">
              <a:lnSpc>
                <a:spcPct val="200000"/>
              </a:lnSpc>
            </a:pPr>
            <a:r>
              <a:rPr lang="es-MX" sz="4400" b="1" dirty="0" smtClean="0">
                <a:solidFill>
                  <a:schemeClr val="tx2"/>
                </a:solidFill>
                <a:latin typeface="Cooper Black" pitchFamily="18" charset="0"/>
              </a:rPr>
              <a:t>¡¡¡Te seguiremos informando!!!</a:t>
            </a:r>
            <a:endParaRPr lang="es-MX" b="1" dirty="0">
              <a:solidFill>
                <a:schemeClr val="tx2"/>
              </a:solidFill>
            </a:endParaRPr>
          </a:p>
        </p:txBody>
      </p:sp>
    </p:spTree>
    <p:extLst>
      <p:ext uri="{BB962C8B-B14F-4D97-AF65-F5344CB8AC3E}">
        <p14:creationId xmlns:p14="http://schemas.microsoft.com/office/powerpoint/2010/main" val="3301343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1109</Words>
  <Application>Microsoft Office PowerPoint</Application>
  <PresentationFormat>Presentación en pantalla (4:3)</PresentationFormat>
  <Paragraphs>81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Katherine Martinez Falcon</dc:creator>
  <cp:lastModifiedBy>Fabiola Muñoz Diaz</cp:lastModifiedBy>
  <cp:revision>28</cp:revision>
  <dcterms:created xsi:type="dcterms:W3CDTF">2013-08-22T14:57:04Z</dcterms:created>
  <dcterms:modified xsi:type="dcterms:W3CDTF">2013-08-23T00:00:41Z</dcterms:modified>
</cp:coreProperties>
</file>